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4"/>
  </p:sldMasterIdLst>
  <p:notesMasterIdLst>
    <p:notesMasterId r:id="rId14"/>
  </p:notesMasterIdLst>
  <p:sldIdLst>
    <p:sldId id="256" r:id="rId5"/>
    <p:sldId id="257" r:id="rId6"/>
    <p:sldId id="264" r:id="rId7"/>
    <p:sldId id="267" r:id="rId8"/>
    <p:sldId id="268" r:id="rId9"/>
    <p:sldId id="259" r:id="rId10"/>
    <p:sldId id="263" r:id="rId11"/>
    <p:sldId id="273" r:id="rId12"/>
    <p:sldId id="271" r:id="rId13"/>
  </p:sldIdLst>
  <p:sldSz cx="9144000" cy="6858000" type="screen4x3"/>
  <p:notesSz cx="6858000" cy="9144000"/>
  <p:custDataLst>
    <p:tags r:id="rId15"/>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75393" autoAdjust="0"/>
  </p:normalViewPr>
  <p:slideViewPr>
    <p:cSldViewPr>
      <p:cViewPr varScale="1">
        <p:scale>
          <a:sx n="68" d="100"/>
          <a:sy n="68" d="100"/>
        </p:scale>
        <p:origin x="20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r>
              <a:rPr lang="en-US" dirty="0"/>
              <a:t>: Welcome to [</a:t>
            </a:r>
            <a:r>
              <a:rPr lang="en-US" dirty="0">
                <a:highlight>
                  <a:srgbClr val="FFFF00"/>
                </a:highlight>
              </a:rPr>
              <a:t>COURSE</a:t>
            </a:r>
            <a:r>
              <a:rPr lang="en-US" dirty="0"/>
              <a:t>],</a:t>
            </a:r>
            <a:r>
              <a:rPr lang="en-US" baseline="0" dirty="0"/>
              <a:t> a[n online class] offered through St. Cloud Technical and Community College. My name is [NAME], and I will be your instructor for this course.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highlight>
                  <a:srgbClr val="FFFF00"/>
                </a:highlight>
              </a:rPr>
              <a:t>*RECOMMENDED VISUALS</a:t>
            </a:r>
            <a:r>
              <a:rPr lang="en-US" baseline="0" dirty="0">
                <a:highlight>
                  <a:srgbClr val="FFFF00"/>
                </a:highlight>
              </a:rPr>
              <a:t>: Insert a photo of yourself and any required textbook(s) into the center of this slide.</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r>
              <a:rPr lang="en-US" dirty="0"/>
              <a:t>: Briefly (one minute or less) share your biographical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highlight>
                  <a:srgbClr val="FFFF00"/>
                </a:highlight>
              </a:rPr>
              <a:t>*RECOMMENDED VISUALS</a:t>
            </a:r>
            <a:r>
              <a:rPr lang="en-US" baseline="0" dirty="0">
                <a:highlight>
                  <a:srgbClr val="FFFF00"/>
                </a:highlight>
              </a:rPr>
              <a:t>: Insert photos of yourself and your family outside of work, if you’re comfortable doing so. Otherwise, put photos representative of the subject you’re teaching and your interests.</a:t>
            </a: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SCRIPT</a:t>
            </a:r>
            <a:r>
              <a:rPr lang="en-US" sz="1200" kern="1200" dirty="0">
                <a:solidFill>
                  <a:schemeClr val="tx1"/>
                </a:solidFill>
                <a:latin typeface="+mn-lt"/>
                <a:ea typeface="+mn-ea"/>
                <a:cs typeface="+mn-cs"/>
              </a:rPr>
              <a:t>: This course focuses on [</a:t>
            </a:r>
            <a:r>
              <a:rPr lang="en-US" sz="1200" kern="1200" dirty="0">
                <a:solidFill>
                  <a:schemeClr val="tx1"/>
                </a:solidFill>
                <a:highlight>
                  <a:srgbClr val="FFFF00"/>
                </a:highlight>
                <a:latin typeface="+mn-lt"/>
                <a:ea typeface="+mn-ea"/>
                <a:cs typeface="+mn-cs"/>
              </a:rPr>
              <a:t>THE MAIN COURSE FOCUSES</a:t>
            </a:r>
            <a:r>
              <a:rPr lang="en-US" sz="1200" kern="1200" dirty="0">
                <a:solidFill>
                  <a:schemeClr val="tx1"/>
                </a:solidFill>
                <a:latin typeface="+mn-lt"/>
                <a:ea typeface="+mn-ea"/>
                <a:cs typeface="+mn-cs"/>
              </a:rPr>
              <a:t>]. You will spend the semester [MAIN SEMESTER ACTIVITIES] -all skills necessary to succeed academically, professionally and personally.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capstone of your semester will be [CAPSTONE PROJECT OR TEST]</a:t>
            </a:r>
            <a:r>
              <a:rPr lang="en-US" sz="1200" kern="1200" baseline="0" dirty="0">
                <a:solidFill>
                  <a:schemeClr val="tx1"/>
                </a:solidFill>
                <a:latin typeface="+mn-lt"/>
                <a:ea typeface="+mn-ea"/>
                <a:cs typeface="+mn-cs"/>
              </a:rPr>
              <a:t>, but don’t worry—by the time we get to that part of the semester, you’ll already have the skills and much of the actual research completed, so it’ll be a piece of cake.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highlight>
                  <a:srgbClr val="FFFF00"/>
                </a:highlight>
              </a:rPr>
              <a:t>*RECOMMENDED VISUALS</a:t>
            </a:r>
            <a:r>
              <a:rPr lang="en-US" baseline="0" dirty="0">
                <a:highlight>
                  <a:srgbClr val="FFFF00"/>
                </a:highlight>
              </a:rPr>
              <a:t>: Replace the “writing” image with an image relevant to the course. </a:t>
            </a:r>
            <a:endParaRPr lang="en-US" dirty="0">
              <a:highlight>
                <a:srgbClr val="FFFF00"/>
              </a:highlight>
            </a:endParaRPr>
          </a:p>
          <a:p>
            <a:endParaRPr lang="en-US" baseline="0"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r>
              <a:rPr lang="en-US" dirty="0"/>
              <a:t>: There are a few things you ought</a:t>
            </a:r>
            <a:r>
              <a:rPr lang="en-US" baseline="0" dirty="0"/>
              <a:t> to know right up front:</a:t>
            </a:r>
          </a:p>
          <a:p>
            <a:endParaRPr lang="en-US" baseline="0" dirty="0"/>
          </a:p>
          <a:p>
            <a:r>
              <a:rPr lang="en-US" baseline="0" dirty="0"/>
              <a:t>FIRST:  If this is your first online course, expect it to take a while to figure out how things work.  Until you get the hang of it, you might be a bit frustrated, but you’ll feel a lot more comfortable as the semester goes on.  Relax, breathe, and enjoy the experience.  If you’re a seasoned D2L user, please bear with me through this presentation. There will be a few things that are new to you and that I would like you to know about the course.</a:t>
            </a:r>
          </a:p>
          <a:p>
            <a:endParaRPr lang="en-US" baseline="0" dirty="0"/>
          </a:p>
          <a:p>
            <a:r>
              <a:rPr lang="en-US" baseline="0" dirty="0"/>
              <a:t>I am regularly available to answer questions and help you through email or via a Zoom call.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SECOND: Get</a:t>
            </a:r>
            <a:r>
              <a:rPr lang="en-US" sz="1200" kern="1200" baseline="0" dirty="0">
                <a:solidFill>
                  <a:schemeClr val="tx1"/>
                </a:solidFill>
                <a:latin typeface="+mn-lt"/>
                <a:ea typeface="+mn-ea"/>
                <a:cs typeface="+mn-cs"/>
              </a:rPr>
              <a:t> started on the course immediately</a:t>
            </a:r>
            <a:r>
              <a:rPr lang="en-US" sz="1200" kern="1200" dirty="0">
                <a:solidFill>
                  <a:schemeClr val="tx1"/>
                </a:solidFill>
                <a:latin typeface="+mn-lt"/>
                <a:ea typeface="+mn-ea"/>
                <a:cs typeface="+mn-cs"/>
              </a:rPr>
              <a:t>. </a:t>
            </a:r>
            <a:r>
              <a:rPr lang="en-US" sz="1200" kern="1200" baseline="0" dirty="0">
                <a:solidFill>
                  <a:schemeClr val="tx1"/>
                </a:solidFill>
                <a:latin typeface="+mn-lt"/>
                <a:ea typeface="+mn-ea"/>
                <a:cs typeface="+mn-cs"/>
              </a:rPr>
              <a:t>Print and read through the Syllabus. You’ll find it in the [LOCATION] area of the course in D2L. The Syllabus lists the course policies. It also lists the titles of the texts you need. You can p</a:t>
            </a:r>
            <a:r>
              <a:rPr lang="en-US" sz="1200" kern="1200" dirty="0">
                <a:solidFill>
                  <a:schemeClr val="tx1"/>
                </a:solidFill>
                <a:latin typeface="+mn-lt"/>
                <a:ea typeface="+mn-ea"/>
                <a:cs typeface="+mn-cs"/>
              </a:rPr>
              <a:t>urchase or rent the required book(s) </a:t>
            </a:r>
            <a:r>
              <a:rPr lang="en-US" sz="1200" kern="1200" baseline="0" dirty="0">
                <a:solidFill>
                  <a:schemeClr val="tx1"/>
                </a:solidFill>
                <a:latin typeface="+mn-lt"/>
                <a:ea typeface="+mn-ea"/>
                <a:cs typeface="+mn-cs"/>
              </a:rPr>
              <a:t>from the school bookstore or online.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[OPTIONAL FOR THOSE INSTRUCTORS WHO CREATE A PRINTABLE CALENDAR AS WELL AS USE THE D2L CALENDAR]: You should also sync your phone with the D2L calendar as well as print out a paper copy of the calendar to put near your computer. Make your homework plan each week. In other words, as soon as you complete one week’s work, look ahead to the next week, reading through all the assignment requirements, and block off time to complete them before deadline.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highlight>
                  <a:srgbClr val="FFFF00"/>
                </a:highlight>
              </a:rPr>
              <a:t>*RECOMMENDED VISUALS</a:t>
            </a:r>
            <a:r>
              <a:rPr lang="en-US" baseline="0" dirty="0">
                <a:highlight>
                  <a:srgbClr val="FFFF00"/>
                </a:highlight>
              </a:rPr>
              <a:t>: Insert a screenshot of the first page of the syllabus and the first page of the calendar as well as images of the course textbook(s). Consider removing the semester/year from any dated visuals so that you don’t have to re-record this. (If you do need to re-record, note that you can re-record a single slide without having to re-record the entire presentation.)</a:t>
            </a:r>
            <a:endParaRPr lang="en-US" dirty="0">
              <a:highlight>
                <a:srgbClr val="FFFF00"/>
              </a:highligh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p>
          <a:p>
            <a:r>
              <a:rPr lang="en-US" dirty="0"/>
              <a:t>THIRD:  Set up your SCTCC email account, if you haven’t already, and plan on checking it weekly. The college email is how I will contact you, and it’s also where you’ll receive important messages about financial aid, school closures, support services available to you, etc. If you don’t know how to get into your student email, type the </a:t>
            </a:r>
            <a:r>
              <a:rPr lang="en-US" dirty="0" err="1"/>
              <a:t>url</a:t>
            </a:r>
            <a:r>
              <a:rPr lang="en-US" dirty="0"/>
              <a:t> on the screen into a new browser to be brought to clear instructions.</a:t>
            </a:r>
          </a:p>
          <a:p>
            <a:endParaRPr lang="en-US" dirty="0"/>
          </a:p>
          <a:p>
            <a:r>
              <a:rPr lang="en-US" dirty="0"/>
              <a:t>Once your email is set up and you have a plan for checking it daily, make sure your computer is set up for D2L. Follow the </a:t>
            </a:r>
            <a:r>
              <a:rPr lang="en-US" dirty="0" err="1"/>
              <a:t>url</a:t>
            </a:r>
            <a:r>
              <a:rPr lang="en-US" dirty="0"/>
              <a:t> on the screen for instructions on how to do that. Note that on the same page as the D2L instructions, you’ll find a link to download Microsoft Office for free, if you need it.</a:t>
            </a:r>
          </a:p>
          <a:p>
            <a:endParaRPr lang="en-US" dirty="0"/>
          </a:p>
          <a:p>
            <a:r>
              <a:rPr lang="en-US" dirty="0"/>
              <a:t>Once your SCTCC email is set up and you’ve confirmed your computer is optimized for D2L, explore the course. Poke into all the areas, including COMMUNICATION and CONTENT. If you encounter any D2L or computer problems now or at any point while a student at SCTCC, contact the STUDENT HELPDESK.</a:t>
            </a:r>
            <a:r>
              <a:rPr lang="en-US" baseline="0" dirty="0"/>
              <a:t> Their phone number, email address, and room number are on this slide or can be found on the SCTCC website or in D2L.</a:t>
            </a:r>
          </a:p>
          <a:p>
            <a:endParaRPr lang="en-US" baseline="0" dirty="0"/>
          </a:p>
          <a:p>
            <a:r>
              <a:rPr lang="en-US" baseline="0" dirty="0"/>
              <a:t>If you have any course-specific questions, email me immediately. [OPTIONAL: I check my email several times a day Monday through Thursday, so you can expect to hear back within 24 hours if you email me these days.]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p>
          <a:p>
            <a:r>
              <a:rPr lang="en-US" dirty="0"/>
              <a:t>The D2L page you are looking at right</a:t>
            </a:r>
            <a:r>
              <a:rPr lang="en-US" baseline="0" dirty="0"/>
              <a:t> now is called the homepage. [OPTIONAL: This is the page you accessed this presentation from.] </a:t>
            </a:r>
          </a:p>
          <a:p>
            <a:endParaRPr lang="en-US" baseline="0" dirty="0"/>
          </a:p>
          <a:p>
            <a:r>
              <a:rPr lang="en-US" baseline="0" dirty="0"/>
              <a:t>You will notice a list of locations right below the name of the course at the top of the homepage: MATERIALS, COMMUNICATION, ASSESSMENTS, AND RESOURCES (you will not have Course Admin in your view). This list of locations is called the navbar, and by clicking into this area, you can access all the information you need to be successful in this course.  The Syllabus, all the assignments, and all your grades are accessed through this navigation bar, for example. Explore all of them.</a:t>
            </a:r>
          </a:p>
          <a:p>
            <a:endParaRPr lang="en-US" baseline="0" dirty="0"/>
          </a:p>
          <a:p>
            <a:r>
              <a:rPr lang="en-US" dirty="0"/>
              <a:t>[OPTIONAL: THE TWO AREAS YOU WILL SPEND THE MOST AMOUNT OF TIME IN THIS COURSE ARE…ETC. ETC. IT IS RECOMMENDED YOU CIRCLE ANY KEY AREAS ON YOUR SCREEN AS YOU TALK ABOUT THEM. OPENING THIS PRESENTATION UP IN POWERPOINT AND SELECTING RECORDING&gt;RECORD SLIDE SHOW ALLOWS YOU TO EASILY RECORD SCREEN DRAWINGS WHILE SPEAKING.]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highlight>
                  <a:srgbClr val="FFFF00"/>
                </a:highlight>
              </a:rPr>
              <a:t>*RECOMMENDED VISUALS</a:t>
            </a:r>
            <a:r>
              <a:rPr lang="en-US" baseline="0" dirty="0">
                <a:highlight>
                  <a:srgbClr val="FFFF00"/>
                </a:highlight>
              </a:rPr>
              <a:t>: Insert a screenshot of your course instead.</a:t>
            </a: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p>
          <a:p>
            <a:r>
              <a:rPr lang="en-US" dirty="0"/>
              <a:t>MY FOURTH AND FINAL PIECE OF ADVICE:  Reach out to me if you find yourself struggling with the material at any point. You’re taking this course to learn, and so you’re certainly not expected to be an expert in anything covered. I can answer your questions, support your learning, and connect you with free tutoring or other support services as needed.</a:t>
            </a:r>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00859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r>
              <a:rPr lang="en-US" dirty="0"/>
              <a:t>Your first set of assignments is due before [FIRST DEADLINE], so let’s get started. Go to [LOCATION],</a:t>
            </a:r>
            <a:r>
              <a:rPr lang="en-US" baseline="0" dirty="0"/>
              <a:t> make sure to read [OPTIONAL: and print out] the syllabus and calendar, and then move on to Module 1 [LOCATION]. Email me with any questions or concerns! The sooner I know what you need help with, the more support I can provide. </a:t>
            </a:r>
          </a:p>
          <a:p>
            <a:endParaRPr lang="en-US" baseline="0" dirty="0"/>
          </a:p>
          <a:p>
            <a:r>
              <a:rPr lang="en-US" baseline="0" dirty="0"/>
              <a:t>I’m looking forward to working and learning with you this semester.</a:t>
            </a: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2/6/2021 1:43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2/6/2021 1:43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2/6/2021 1:43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2/6/2021 1:43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2/6/2021 1:43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2/6/2021 1:43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2/6/2021 1:43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3C494-2A87-468C-A21B-CB14FB9ABB00}" type="datetime8">
              <a:rPr lang="en-US" smtClean="0"/>
              <a:pPr/>
              <a:t>2/6/2021 1:43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2/6/2021 1:43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2/6/2021 1:43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m_book.png"/>
          <p:cNvPicPr>
            <a:picLocks noChangeAspect="1"/>
          </p:cNvPicPr>
          <p:nvPr userDrawn="1"/>
        </p:nvPicPr>
        <p:blipFill>
          <a:blip r:embed="rId2" cstate="print"/>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2/6/2021 1:43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2/6/2021 1:43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hyperlink" Target="http://revistaarrobalibre.blogspot.com/2015/03/proyecto-crazy-race-con-scratch.html"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048000" y="4343400"/>
            <a:ext cx="6477000" cy="1447800"/>
          </a:xfrm>
        </p:spPr>
        <p:txBody>
          <a:bodyPr>
            <a:normAutofit/>
          </a:bodyPr>
          <a:lstStyle/>
          <a:p>
            <a:r>
              <a:rPr lang="en-US" dirty="0">
                <a:solidFill>
                  <a:schemeClr val="accent1">
                    <a:lumMod val="75000"/>
                  </a:schemeClr>
                </a:solidFill>
              </a:rPr>
              <a:t>Welcome </a:t>
            </a:r>
            <a:br>
              <a:rPr lang="en-US" dirty="0">
                <a:solidFill>
                  <a:schemeClr val="accent1">
                    <a:lumMod val="75000"/>
                  </a:schemeClr>
                </a:solidFill>
              </a:rPr>
            </a:br>
            <a:endParaRPr lang="en-US" dirty="0">
              <a:solidFill>
                <a:schemeClr val="accent1">
                  <a:lumMod val="75000"/>
                </a:schemeClr>
              </a:solidFill>
            </a:endParaRPr>
          </a:p>
        </p:txBody>
      </p:sp>
      <p:sp>
        <p:nvSpPr>
          <p:cNvPr id="3" name="Rectangle 2"/>
          <p:cNvSpPr>
            <a:spLocks noGrp="1"/>
          </p:cNvSpPr>
          <p:nvPr>
            <p:ph type="subTitle" idx="1"/>
          </p:nvPr>
        </p:nvSpPr>
        <p:spPr>
          <a:xfrm>
            <a:off x="2362200" y="6050037"/>
            <a:ext cx="6705600" cy="685800"/>
          </a:xfrm>
        </p:spPr>
        <p:txBody>
          <a:bodyPr>
            <a:normAutofit fontScale="92500" lnSpcReduction="20000"/>
          </a:bodyPr>
          <a:lstStyle/>
          <a:p>
            <a:r>
              <a:rPr lang="en-US" dirty="0"/>
              <a:t>Instructor:  [</a:t>
            </a:r>
            <a:r>
              <a:rPr lang="en-US" dirty="0">
                <a:highlight>
                  <a:srgbClr val="FFFF00"/>
                </a:highlight>
              </a:rPr>
              <a:t>NAME</a:t>
            </a:r>
            <a:r>
              <a:rPr lang="en-US" dirty="0"/>
              <a:t>]</a:t>
            </a:r>
            <a:br>
              <a:rPr lang="en-US" dirty="0"/>
            </a:br>
            <a:r>
              <a:rPr lang="en-US" dirty="0"/>
              <a:t>Course: [</a:t>
            </a:r>
            <a:r>
              <a:rPr lang="en-US" dirty="0">
                <a:highlight>
                  <a:srgbClr val="FFFF00"/>
                </a:highlight>
              </a:rPr>
              <a:t>NAME</a:t>
            </a:r>
            <a:r>
              <a:rPr lang="en-US" dirty="0"/>
              <a:t>]</a:t>
            </a:r>
          </a:p>
        </p:txBody>
      </p:sp>
      <p:sp>
        <p:nvSpPr>
          <p:cNvPr id="4" name="AutoShape 2" descr="Image result for weaponized lies"/>
          <p:cNvSpPr>
            <a:spLocks noChangeAspect="1" noChangeArrowheads="1"/>
          </p:cNvSpPr>
          <p:nvPr/>
        </p:nvSpPr>
        <p:spPr bwMode="auto">
          <a:xfrm>
            <a:off x="4419600" y="32766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641"/>
    </mc:Choice>
    <mc:Fallback xmlns="">
      <p:transition spd="slow" advTm="116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28600"/>
            <a:ext cx="8153400" cy="990600"/>
          </a:xfrm>
        </p:spPr>
        <p:txBody>
          <a:bodyPr/>
          <a:lstStyle/>
          <a:p>
            <a:r>
              <a:rPr lang="en-US" dirty="0"/>
              <a:t> Biographical Information</a:t>
            </a:r>
          </a:p>
        </p:txBody>
      </p:sp>
      <p:sp>
        <p:nvSpPr>
          <p:cNvPr id="3" name="Rectangle 2"/>
          <p:cNvSpPr>
            <a:spLocks noGrp="1"/>
          </p:cNvSpPr>
          <p:nvPr>
            <p:ph sz="quarter" idx="1"/>
          </p:nvPr>
        </p:nvSpPr>
        <p:spPr>
          <a:xfrm>
            <a:off x="609600" y="1752600"/>
            <a:ext cx="4114800" cy="4572000"/>
          </a:xfrm>
          <a:ln w="19050" cmpd="dbl">
            <a:solidFill>
              <a:schemeClr val="accent2">
                <a:lumMod val="75000"/>
              </a:schemeClr>
            </a:solidFill>
          </a:ln>
        </p:spPr>
        <p:txBody>
          <a:bodyPr>
            <a:normAutofit fontScale="92500"/>
          </a:bodyPr>
          <a:lstStyle/>
          <a:p>
            <a:r>
              <a:rPr lang="en-US" dirty="0"/>
              <a:t>Work History</a:t>
            </a:r>
            <a:endParaRPr lang="en-US" dirty="0">
              <a:solidFill>
                <a:srgbClr val="7F7F7F"/>
              </a:solidFill>
            </a:endParaRPr>
          </a:p>
          <a:p>
            <a:pPr lvl="1"/>
            <a:r>
              <a:rPr lang="en-US" dirty="0"/>
              <a:t>Teacher since [</a:t>
            </a:r>
            <a:r>
              <a:rPr lang="en-US" dirty="0">
                <a:highlight>
                  <a:srgbClr val="FFFF00"/>
                </a:highlight>
              </a:rPr>
              <a:t>YEAR</a:t>
            </a:r>
            <a:r>
              <a:rPr lang="en-US" dirty="0"/>
              <a:t>]</a:t>
            </a:r>
            <a:endParaRPr lang="en-US" dirty="0">
              <a:solidFill>
                <a:srgbClr val="7F7F7F"/>
              </a:solidFill>
            </a:endParaRPr>
          </a:p>
          <a:p>
            <a:pPr lvl="1"/>
            <a:r>
              <a:rPr lang="en-US" dirty="0"/>
              <a:t>SCTCC, [</a:t>
            </a:r>
            <a:r>
              <a:rPr lang="en-US" dirty="0">
                <a:highlight>
                  <a:srgbClr val="FFFF00"/>
                </a:highlight>
              </a:rPr>
              <a:t>OTHER COLLEGES</a:t>
            </a:r>
            <a:r>
              <a:rPr lang="en-US" dirty="0"/>
              <a:t>]</a:t>
            </a:r>
          </a:p>
          <a:p>
            <a:pPr lvl="1"/>
            <a:r>
              <a:rPr lang="en-US" dirty="0">
                <a:solidFill>
                  <a:srgbClr val="7F7F7F"/>
                </a:solidFill>
                <a:highlight>
                  <a:srgbClr val="FFFF00"/>
                </a:highlight>
              </a:rPr>
              <a:t>[</a:t>
            </a:r>
            <a:r>
              <a:rPr lang="en-US" dirty="0">
                <a:highlight>
                  <a:srgbClr val="FFFF00"/>
                </a:highlight>
              </a:rPr>
              <a:t>Other related jobs, if any</a:t>
            </a:r>
            <a:r>
              <a:rPr lang="en-US" dirty="0">
                <a:solidFill>
                  <a:srgbClr val="7F7F7F"/>
                </a:solidFill>
                <a:highlight>
                  <a:srgbClr val="FFFF00"/>
                </a:highlight>
              </a:rPr>
              <a:t>]</a:t>
            </a:r>
          </a:p>
          <a:p>
            <a:r>
              <a:rPr lang="en-US" dirty="0"/>
              <a:t>Personal</a:t>
            </a:r>
            <a:endParaRPr lang="en-US" dirty="0">
              <a:solidFill>
                <a:srgbClr val="7F7F7F"/>
              </a:solidFill>
            </a:endParaRPr>
          </a:p>
          <a:p>
            <a:pPr lvl="1"/>
            <a:r>
              <a:rPr lang="en-US" dirty="0"/>
              <a:t>Live in [</a:t>
            </a:r>
            <a:r>
              <a:rPr lang="en-US" dirty="0">
                <a:highlight>
                  <a:srgbClr val="FFFF00"/>
                </a:highlight>
              </a:rPr>
              <a:t>CITY</a:t>
            </a:r>
            <a:r>
              <a:rPr lang="en-US" dirty="0"/>
              <a:t>]</a:t>
            </a:r>
            <a:endParaRPr lang="en-US" dirty="0">
              <a:solidFill>
                <a:srgbClr val="7F7F7F"/>
              </a:solidFill>
            </a:endParaRPr>
          </a:p>
          <a:p>
            <a:pPr lvl="1"/>
            <a:r>
              <a:rPr lang="en-US" dirty="0"/>
              <a:t>[</a:t>
            </a:r>
            <a:r>
              <a:rPr lang="en-US" dirty="0">
                <a:highlight>
                  <a:srgbClr val="FFFF00"/>
                </a:highlight>
              </a:rPr>
              <a:t>FAMILY MAKE-UP, IF COMFORTABLE SHARING</a:t>
            </a:r>
            <a:r>
              <a:rPr lang="en-US" dirty="0"/>
              <a:t>]</a:t>
            </a:r>
            <a:endParaRPr lang="en-US" dirty="0">
              <a:solidFill>
                <a:srgbClr val="7F7F7F"/>
              </a:solidFill>
            </a:endParaRPr>
          </a:p>
          <a:p>
            <a:pPr lvl="1"/>
            <a:r>
              <a:rPr lang="en-US" dirty="0"/>
              <a:t>Interests</a:t>
            </a:r>
            <a:endParaRPr lang="en-US" dirty="0">
              <a:solidFill>
                <a:srgbClr val="7F7F7F"/>
              </a:solidFill>
            </a:endParaRPr>
          </a:p>
          <a:p>
            <a:pPr>
              <a:buNone/>
            </a:pPr>
            <a:endParaRPr lang="en-US" dirty="0"/>
          </a:p>
        </p:txBody>
      </p:sp>
      <p:pic>
        <p:nvPicPr>
          <p:cNvPr id="2052" name="Picture 4" descr="https://scontent-lga3-1.xx.fbcdn.net/v/t1.0-9/13962765_10153800257114135_2162698940642721149_n.jpg?oh=a028c21f52bdd06d4234987472771135&amp;oe=5812928B"/>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7179866" y="1589088"/>
            <a:ext cx="1322784" cy="17637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lga3-1.xx.fbcdn.net/t31.0-8/s960x960/13738098_10153772197579135_8882886798196302473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9659" y="-4389437"/>
            <a:ext cx="3283466" cy="4248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lga3-1.xx.fbcdn.net/v/t1.0-9/10502060_10152948019714135_8807068104111715790_n.jpg?oh=49cca164a18a8864cf2429f4f6d0b08e&amp;oe=5816D8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2221" y="1589087"/>
            <a:ext cx="1718604" cy="20693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lga3-1.xx.fbcdn.net/t31.0-8/10847168_10152927124434135_6209939974981464963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5691" y="3443988"/>
            <a:ext cx="3026959" cy="22702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978"/>
    </mc:Choice>
    <mc:Fallback xmlns="">
      <p:transition spd="slow" advTm="519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Course Overview</a:t>
            </a:r>
          </a:p>
        </p:txBody>
      </p:sp>
      <p:sp>
        <p:nvSpPr>
          <p:cNvPr id="5" name="Content Placeholder 4"/>
          <p:cNvSpPr>
            <a:spLocks noGrp="1"/>
          </p:cNvSpPr>
          <p:nvPr>
            <p:ph sz="quarter" idx="1"/>
          </p:nvPr>
        </p:nvSpPr>
        <p:spPr>
          <a:xfrm>
            <a:off x="612648" y="2590800"/>
            <a:ext cx="8153400" cy="4495800"/>
          </a:xfrm>
        </p:spPr>
        <p:txBody>
          <a:bodyPr/>
          <a:lstStyle/>
          <a:p>
            <a:r>
              <a:rPr lang="en-US" dirty="0"/>
              <a:t>[</a:t>
            </a:r>
            <a:r>
              <a:rPr lang="en-US" dirty="0">
                <a:highlight>
                  <a:srgbClr val="FFFF00"/>
                </a:highlight>
              </a:rPr>
              <a:t>MAIN LEARNING</a:t>
            </a:r>
            <a:r>
              <a:rPr lang="en-US" dirty="0"/>
              <a:t>]</a:t>
            </a:r>
            <a:endParaRPr lang="en-US" dirty="0">
              <a:solidFill>
                <a:srgbClr val="7F7F7F"/>
              </a:solidFill>
            </a:endParaRPr>
          </a:p>
          <a:p>
            <a:r>
              <a:rPr lang="en-US" dirty="0"/>
              <a:t>[</a:t>
            </a:r>
            <a:r>
              <a:rPr lang="en-US" dirty="0">
                <a:highlight>
                  <a:srgbClr val="FFFF00"/>
                </a:highlight>
              </a:rPr>
              <a:t>SECONDARY</a:t>
            </a:r>
            <a:r>
              <a:rPr lang="en-US" dirty="0"/>
              <a:t>]</a:t>
            </a:r>
            <a:endParaRPr lang="en-US" dirty="0">
              <a:solidFill>
                <a:srgbClr val="7F7F7F"/>
              </a:solidFill>
            </a:endParaRPr>
          </a:p>
          <a:p>
            <a:r>
              <a:rPr lang="en-US" dirty="0"/>
              <a:t>[</a:t>
            </a:r>
            <a:r>
              <a:rPr lang="en-US" dirty="0">
                <a:highlight>
                  <a:srgbClr val="FFFF00"/>
                </a:highlight>
              </a:rPr>
              <a:t>TERTIARY</a:t>
            </a:r>
            <a:r>
              <a:rPr lang="en-US" dirty="0"/>
              <a:t>]</a:t>
            </a:r>
            <a:endParaRPr lang="en-US" dirty="0">
              <a:solidFill>
                <a:srgbClr val="7F7F7F"/>
              </a:solidFill>
            </a:endParaRPr>
          </a:p>
          <a:p>
            <a:r>
              <a:rPr lang="en-US" dirty="0"/>
              <a:t>[</a:t>
            </a:r>
            <a:r>
              <a:rPr lang="en-US" dirty="0">
                <a:highlight>
                  <a:srgbClr val="FFFF00"/>
                </a:highlight>
              </a:rPr>
              <a:t>QUATERNARY</a:t>
            </a:r>
            <a:r>
              <a:rPr lang="en-US" dirty="0"/>
              <a:t>]</a:t>
            </a:r>
          </a:p>
        </p:txBody>
      </p:sp>
      <p:pic>
        <p:nvPicPr>
          <p:cNvPr id="3" name="Picture 2" descr="Writing - Free High Resolution Photo of the word writing spelled i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209800"/>
            <a:ext cx="4914900" cy="3276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677"/>
    </mc:Choice>
    <mc:Fallback xmlns="">
      <p:transition spd="slow" advTm="166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73050"/>
            <a:ext cx="8077200" cy="869950"/>
          </a:xfrm>
        </p:spPr>
        <p:txBody>
          <a:bodyPr>
            <a:normAutofit/>
          </a:bodyPr>
          <a:lstStyle/>
          <a:p>
            <a:r>
              <a:rPr lang="en-US" dirty="0"/>
              <a:t>Advice #1</a:t>
            </a:r>
          </a:p>
        </p:txBody>
      </p:sp>
      <p:sp>
        <p:nvSpPr>
          <p:cNvPr id="3" name="Rectangle 2"/>
          <p:cNvSpPr>
            <a:spLocks noGrp="1"/>
          </p:cNvSpPr>
          <p:nvPr>
            <p:ph sz="quarter" idx="1"/>
          </p:nvPr>
        </p:nvSpPr>
        <p:spPr>
          <a:xfrm>
            <a:off x="5181600" y="1828800"/>
            <a:ext cx="3521612" cy="4419600"/>
          </a:xfrm>
        </p:spPr>
        <p:txBody>
          <a:bodyPr/>
          <a:lstStyle/>
          <a:p>
            <a:pPr lvl="0"/>
            <a:r>
              <a:rPr lang="en-US" dirty="0"/>
              <a:t>It may take a while to get comfortable with the online format</a:t>
            </a:r>
            <a:endParaRPr lang="en-US" dirty="0">
              <a:solidFill>
                <a:srgbClr val="7F7F7F"/>
              </a:solidFill>
            </a:endParaRPr>
          </a:p>
          <a:p>
            <a:pPr lvl="0"/>
            <a:r>
              <a:rPr lang="en-US" dirty="0"/>
              <a:t>You’ll get more comfortable as the semester goes on</a:t>
            </a:r>
            <a:endParaRPr lang="en-US" dirty="0">
              <a:solidFill>
                <a:srgbClr val="7F7F7F"/>
              </a:solidFill>
            </a:endParaRPr>
          </a:p>
          <a:p>
            <a:pPr lvl="0"/>
            <a:r>
              <a:rPr lang="en-US" dirty="0"/>
              <a:t>Relax and enjoy yourself</a:t>
            </a:r>
          </a:p>
        </p:txBody>
      </p:sp>
      <p:pic>
        <p:nvPicPr>
          <p:cNvPr id="4" name="Picture 3" descr="wikimusiquita - RELA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79" y="1600200"/>
            <a:ext cx="4384369" cy="3657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541"/>
    </mc:Choice>
    <mc:Fallback xmlns="">
      <p:transition spd="slow" advTm="145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228600"/>
            <a:ext cx="8153400" cy="990600"/>
          </a:xfrm>
        </p:spPr>
        <p:txBody>
          <a:bodyPr>
            <a:normAutofit/>
          </a:bodyPr>
          <a:lstStyle/>
          <a:p>
            <a:r>
              <a:rPr lang="en-US" dirty="0"/>
              <a:t>Advice #2</a:t>
            </a:r>
          </a:p>
        </p:txBody>
      </p:sp>
      <p:sp>
        <p:nvSpPr>
          <p:cNvPr id="3" name="TextBox 2">
            <a:extLst>
              <a:ext uri="{FF2B5EF4-FFF2-40B4-BE49-F238E27FC236}">
                <a16:creationId xmlns:a16="http://schemas.microsoft.com/office/drawing/2014/main" id="{891F9328-E0D9-43F0-A711-538A8A334D9F}"/>
              </a:ext>
            </a:extLst>
          </p:cNvPr>
          <p:cNvSpPr txBox="1"/>
          <p:nvPr/>
        </p:nvSpPr>
        <p:spPr>
          <a:xfrm>
            <a:off x="457200" y="2133600"/>
            <a:ext cx="4114800" cy="2923877"/>
          </a:xfrm>
          <a:prstGeom prst="rect">
            <a:avLst/>
          </a:prstGeom>
          <a:noFill/>
        </p:spPr>
        <p:txBody>
          <a:bodyPr wrap="square" rtlCol="0">
            <a:spAutoFit/>
          </a:bodyPr>
          <a:lstStyle/>
          <a:p>
            <a:r>
              <a:rPr lang="en-US" sz="3200" dirty="0"/>
              <a:t>Start the course immediately:</a:t>
            </a:r>
          </a:p>
          <a:p>
            <a:pPr marL="342900" indent="-342900">
              <a:buFont typeface="Wingdings" panose="05000000000000000000" pitchFamily="2" charset="2"/>
              <a:buChar char="q"/>
            </a:pPr>
            <a:r>
              <a:rPr lang="en-US" sz="2400" dirty="0"/>
              <a:t>Read the entire syllabus</a:t>
            </a:r>
          </a:p>
          <a:p>
            <a:pPr marL="342900" indent="-342900">
              <a:buFont typeface="Wingdings" panose="05000000000000000000" pitchFamily="2" charset="2"/>
              <a:buChar char="q"/>
            </a:pPr>
            <a:r>
              <a:rPr lang="en-US" sz="2400" dirty="0"/>
              <a:t>Review [OPTIONAL: AND PRINT] the course calendar</a:t>
            </a:r>
          </a:p>
          <a:p>
            <a:pPr marL="342900" indent="-342900">
              <a:buFont typeface="Wingdings" panose="05000000000000000000" pitchFamily="2" charset="2"/>
              <a:buChar char="q"/>
            </a:pPr>
            <a:r>
              <a:rPr lang="en-US" sz="2400" dirty="0"/>
              <a:t>Obtain the required textbooks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661"/>
    </mc:Choice>
    <mc:Fallback xmlns="">
      <p:transition spd="slow" advTm="506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28600"/>
            <a:ext cx="8153400" cy="990600"/>
          </a:xfrm>
        </p:spPr>
        <p:txBody>
          <a:bodyPr/>
          <a:lstStyle/>
          <a:p>
            <a:r>
              <a:rPr lang="en-US" dirty="0"/>
              <a:t>Advice #3</a:t>
            </a:r>
          </a:p>
        </p:txBody>
      </p:sp>
      <p:sp>
        <p:nvSpPr>
          <p:cNvPr id="3" name="Rectangle 2"/>
          <p:cNvSpPr>
            <a:spLocks noGrp="1"/>
          </p:cNvSpPr>
          <p:nvPr>
            <p:ph sz="quarter" idx="1"/>
          </p:nvPr>
        </p:nvSpPr>
        <p:spPr>
          <a:xfrm>
            <a:off x="609600" y="1589567"/>
            <a:ext cx="7924800" cy="4572000"/>
          </a:xfrm>
        </p:spPr>
        <p:txBody>
          <a:bodyPr/>
          <a:lstStyle/>
          <a:p>
            <a:pPr lvl="0"/>
            <a:r>
              <a:rPr lang="en-US" dirty="0"/>
              <a:t>Set up your SCTCC email account (https://www.sctcc.edu/student-email); check it daily</a:t>
            </a:r>
            <a:endParaRPr lang="en-US" dirty="0">
              <a:solidFill>
                <a:srgbClr val="7F7F7F"/>
              </a:solidFill>
            </a:endParaRPr>
          </a:p>
          <a:p>
            <a:pPr lvl="0"/>
            <a:r>
              <a:rPr lang="en-US" dirty="0"/>
              <a:t>Make sure your computer is set up for D2L; https://www.sctcc.edu/d2l-check-your-computer)</a:t>
            </a:r>
          </a:p>
          <a:p>
            <a:pPr lvl="0"/>
            <a:r>
              <a:rPr lang="en-US" dirty="0"/>
              <a:t>Explore the course </a:t>
            </a:r>
          </a:p>
        </p:txBody>
      </p:sp>
      <p:pic>
        <p:nvPicPr>
          <p:cNvPr id="6" name="Content Placeholder 5"/>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3810000" y="4107901"/>
            <a:ext cx="5156982" cy="2574973"/>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616"/>
    </mc:Choice>
    <mc:Fallback xmlns="">
      <p:transition spd="slow" advTm="396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D2L Tutorial</a:t>
            </a:r>
          </a:p>
        </p:txBody>
      </p:sp>
      <p:sp>
        <p:nvSpPr>
          <p:cNvPr id="8" name="Title 1_0"/>
          <p:cNvSpPr txBox="1">
            <a:spLocks/>
          </p:cNvSpPr>
          <p:nvPr/>
        </p:nvSpPr>
        <p:spPr>
          <a:xfrm>
            <a:off x="457200" y="228600"/>
            <a:ext cx="8274050" cy="460375"/>
          </a:xfrm>
          <a:prstGeom prst="rect">
            <a:avLst/>
          </a:prstGeom>
        </p:spPr>
        <p:txBody>
          <a:bodyPr vert="horz" anchor="ctr">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descr="A screenshot of a cell phone&#10;&#10;Description automatically generated">
            <a:extLst>
              <a:ext uri="{FF2B5EF4-FFF2-40B4-BE49-F238E27FC236}">
                <a16:creationId xmlns:a16="http://schemas.microsoft.com/office/drawing/2014/main" id="{CE098725-EB32-41FE-BC8D-96322CA15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37" y="1981200"/>
            <a:ext cx="8153400" cy="361199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4943"/>
    </mc:Choice>
    <mc:Fallback xmlns="">
      <p:transition spd="slow" advTm="1349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28600"/>
            <a:ext cx="8153400" cy="990600"/>
          </a:xfrm>
        </p:spPr>
        <p:txBody>
          <a:bodyPr/>
          <a:lstStyle/>
          <a:p>
            <a:r>
              <a:rPr lang="en-US" dirty="0"/>
              <a:t>Advice #4</a:t>
            </a:r>
          </a:p>
        </p:txBody>
      </p:sp>
      <p:sp>
        <p:nvSpPr>
          <p:cNvPr id="3" name="Rectangle 2"/>
          <p:cNvSpPr>
            <a:spLocks noGrp="1"/>
          </p:cNvSpPr>
          <p:nvPr>
            <p:ph sz="quarter" idx="1"/>
          </p:nvPr>
        </p:nvSpPr>
        <p:spPr>
          <a:xfrm>
            <a:off x="599607" y="3048000"/>
            <a:ext cx="3886200" cy="4572000"/>
          </a:xfrm>
        </p:spPr>
        <p:txBody>
          <a:bodyPr/>
          <a:lstStyle/>
          <a:p>
            <a:pPr lvl="0"/>
            <a:r>
              <a:rPr lang="en-US" dirty="0"/>
              <a:t>Ask for help when you need it.</a:t>
            </a:r>
          </a:p>
        </p:txBody>
      </p:sp>
      <p:pic>
        <p:nvPicPr>
          <p:cNvPr id="5" name="Content Placeholder 4" descr="Fronte libero: NMG: “Raffreddore a causa del capo”"/>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845050" y="1931988"/>
            <a:ext cx="3886200" cy="3886200"/>
          </a:xfrm>
        </p:spPr>
      </p:pic>
    </p:spTree>
    <p:custDataLst>
      <p:tags r:id="rId1"/>
    </p:custDataLst>
    <p:extLst>
      <p:ext uri="{BB962C8B-B14F-4D97-AF65-F5344CB8AC3E}">
        <p14:creationId xmlns:p14="http://schemas.microsoft.com/office/powerpoint/2010/main" val="3484020279"/>
      </p:ext>
    </p:extLst>
  </p:cSld>
  <p:clrMapOvr>
    <a:masterClrMapping/>
  </p:clrMapOvr>
  <mc:AlternateContent xmlns:mc="http://schemas.openxmlformats.org/markup-compatibility/2006" xmlns:p14="http://schemas.microsoft.com/office/powerpoint/2010/main">
    <mc:Choice Requires="p14">
      <p:transition spd="slow" p14:dur="2000" advTm="60563"/>
    </mc:Choice>
    <mc:Fallback xmlns="">
      <p:transition spd="slow" advTm="605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chor="ctr">
            <a:normAutofit/>
          </a:bodyPr>
          <a:lstStyle/>
          <a:p>
            <a:r>
              <a:rPr lang="en-US" dirty="0"/>
              <a:t>Let’s get started . . .</a:t>
            </a:r>
          </a:p>
        </p:txBody>
      </p:sp>
      <p:pic>
        <p:nvPicPr>
          <p:cNvPr id="6" name="Picture 5" descr="Icon&#10;&#10;Description automatically generated with medium confidence">
            <a:extLst>
              <a:ext uri="{FF2B5EF4-FFF2-40B4-BE49-F238E27FC236}">
                <a16:creationId xmlns:a16="http://schemas.microsoft.com/office/drawing/2014/main" id="{AF5DC97B-6C7B-4F7F-8022-1664D1DB63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 y="1932467"/>
            <a:ext cx="3886200" cy="3886200"/>
          </a:xfrm>
          <a:prstGeom prst="rect">
            <a:avLst/>
          </a:prstGeom>
          <a:noFill/>
        </p:spPr>
      </p:pic>
      <p:sp>
        <p:nvSpPr>
          <p:cNvPr id="3" name="Content Placeholder 2"/>
          <p:cNvSpPr>
            <a:spLocks noGrp="1"/>
          </p:cNvSpPr>
          <p:nvPr>
            <p:ph sz="quarter" idx="2"/>
          </p:nvPr>
        </p:nvSpPr>
        <p:spPr>
          <a:xfrm>
            <a:off x="4876800" y="2438400"/>
            <a:ext cx="3886200" cy="4572000"/>
          </a:xfrm>
        </p:spPr>
        <p:txBody>
          <a:bodyPr>
            <a:normAutofit/>
          </a:bodyPr>
          <a:lstStyle/>
          <a:p>
            <a:pPr lvl="0"/>
            <a:r>
              <a:rPr lang="en-US" dirty="0"/>
              <a:t>Go to [</a:t>
            </a:r>
            <a:r>
              <a:rPr lang="en-US" dirty="0">
                <a:highlight>
                  <a:srgbClr val="FFFF00"/>
                </a:highlight>
              </a:rPr>
              <a:t>LOCATION</a:t>
            </a:r>
            <a:r>
              <a:rPr lang="en-US" dirty="0"/>
              <a:t>]</a:t>
            </a:r>
          </a:p>
          <a:p>
            <a:r>
              <a:rPr lang="en-US" dirty="0"/>
              <a:t>Click on [</a:t>
            </a:r>
            <a:r>
              <a:rPr lang="en-US" dirty="0">
                <a:highlight>
                  <a:srgbClr val="FFFF00"/>
                </a:highlight>
              </a:rPr>
              <a:t>FIRST THING YOU WANT THEM TO CLICK ON</a:t>
            </a:r>
            <a:r>
              <a:rPr lang="en-US" dirty="0"/>
              <a:t>]</a:t>
            </a:r>
          </a:p>
          <a:p>
            <a:r>
              <a:rPr lang="en-US" dirty="0"/>
              <a:t>Get started!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666"/>
    </mc:Choice>
    <mc:Fallback xmlns="">
      <p:transition spd="slow" advTm="4366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LMS_COMPLETION_TITLE" val="Welcome to AW"/>
  <p:tag name="LMS_COMPLETION_ID" val="Welcome_to_AW"/>
  <p:tag name="LMS_COMPLETION_VERSION" val="1.0"/>
  <p:tag name="LMS_COMPLETION_DURATION" val="01:00:00"/>
  <p:tag name="LMS_COMPLETION_SCO_TITLE" val="Welcome to AW"/>
  <p:tag name="LMS_COMPLETION_SCO_ID" val="Welcome_to_AW"/>
  <p:tag name="LMS_COMPLETION_THRESHOLD" val="12"/>
  <p:tag name="LMS_COMPLETION_METHOD" val="VIEW"/>
  <p:tag name="LMS_REPORTING" val="0"/>
  <p:tag name="LMS_DATA_SCORM" val="Yes"/>
  <p:tag name="PLAYERLOGOHEIGHT" val="85"/>
  <p:tag name="PLAYERLOGOWIDTH" val="122"/>
  <p:tag name="ART_ENCODE_TYPE" val="0"/>
  <p:tag name="ART_ENCODE_INDEX" val="1"/>
  <p:tag name="PUBLISH_TITLE" val="Welcome to Comp I"/>
  <p:tag name="ARTICULATE_PUBLISH_PATH" val="C:\Documents and Settings\SCTC\My Documents\Comp I"/>
  <p:tag name="ARTICULATE_LOGO" val="(None selected)"/>
  <p:tag name="ARTICULATE_PRESENTER" val="(None selected)"/>
  <p:tag name="ARTICULATE_LMS" val="0"/>
  <p:tag name="ARTICULATE_TEMPLATE" val="Corporate Communications"/>
  <p:tag name="LMS_PUBLISH" val="Yes"/>
  <p:tag name="LMS_PROTOCOL_METHOD" val="SCORM"/>
  <p:tag name="LMS_PROTOCOL_VERSION" val="1.2"/>
  <p:tag name="LASTPUBLISHED" val="C:\Documents and Settings\SCTC\My Documents\Comp I\Welcome to Comp I\player.html"/>
</p:tagLst>
</file>

<file path=ppt/tags/tag10.xml><?xml version="1.0" encoding="utf-8"?>
<p:tagLst xmlns:a="http://schemas.openxmlformats.org/drawingml/2006/main" xmlns:r="http://schemas.openxmlformats.org/officeDocument/2006/relationships" xmlns:p="http://schemas.openxmlformats.org/presentationml/2006/main">
  <p:tag name="ELAPSEDTIME" val="17.328"/>
  <p:tag name="AUDIO_ID" val="271"/>
</p:tagLst>
</file>

<file path=ppt/tags/tag2.xml><?xml version="1.0" encoding="utf-8"?>
<p:tagLst xmlns:a="http://schemas.openxmlformats.org/drawingml/2006/main" xmlns:r="http://schemas.openxmlformats.org/officeDocument/2006/relationships" xmlns:p="http://schemas.openxmlformats.org/presentationml/2006/main">
  <p:tag name="ELAPSEDTIME" val="18.11"/>
  <p:tag name="AUDIO_ID" val="256"/>
</p:tagLst>
</file>

<file path=ppt/tags/tag3.xml><?xml version="1.0" encoding="utf-8"?>
<p:tagLst xmlns:a="http://schemas.openxmlformats.org/drawingml/2006/main" xmlns:r="http://schemas.openxmlformats.org/officeDocument/2006/relationships" xmlns:p="http://schemas.openxmlformats.org/presentationml/2006/main">
  <p:tag name="ELAPSEDTIME" val="36.954"/>
  <p:tag name="AUDIO_ID" val="257"/>
</p:tagLst>
</file>

<file path=ppt/tags/tag4.xml><?xml version="1.0" encoding="utf-8"?>
<p:tagLst xmlns:a="http://schemas.openxmlformats.org/drawingml/2006/main" xmlns:r="http://schemas.openxmlformats.org/officeDocument/2006/relationships" xmlns:p="http://schemas.openxmlformats.org/presentationml/2006/main">
  <p:tag name="ELAPSEDTIME" val="27.579"/>
  <p:tag name="AUDIO_ID" val="264"/>
</p:tagLst>
</file>

<file path=ppt/tags/tag5.xml><?xml version="1.0" encoding="utf-8"?>
<p:tagLst xmlns:a="http://schemas.openxmlformats.org/drawingml/2006/main" xmlns:r="http://schemas.openxmlformats.org/officeDocument/2006/relationships" xmlns:p="http://schemas.openxmlformats.org/presentationml/2006/main">
  <p:tag name="ELAPSEDTIME" val="39.281"/>
  <p:tag name="AUDIO_ID" val="267"/>
</p:tagLst>
</file>

<file path=ppt/tags/tag6.xml><?xml version="1.0" encoding="utf-8"?>
<p:tagLst xmlns:a="http://schemas.openxmlformats.org/drawingml/2006/main" xmlns:r="http://schemas.openxmlformats.org/officeDocument/2006/relationships" xmlns:p="http://schemas.openxmlformats.org/presentationml/2006/main">
  <p:tag name="ELAPSEDTIME" val="43.234"/>
  <p:tag name="AUDIO_ID" val="268"/>
</p:tagLst>
</file>

<file path=ppt/tags/tag7.xml><?xml version="1.0" encoding="utf-8"?>
<p:tagLst xmlns:a="http://schemas.openxmlformats.org/drawingml/2006/main" xmlns:r="http://schemas.openxmlformats.org/officeDocument/2006/relationships" xmlns:p="http://schemas.openxmlformats.org/presentationml/2006/main">
  <p:tag name="ELAPSEDTIME" val="32.672"/>
  <p:tag name="AUDIO_ID" val="259"/>
</p:tagLst>
</file>

<file path=ppt/tags/tag8.xml><?xml version="1.0" encoding="utf-8"?>
<p:tagLst xmlns:a="http://schemas.openxmlformats.org/drawingml/2006/main" xmlns:r="http://schemas.openxmlformats.org/officeDocument/2006/relationships" xmlns:p="http://schemas.openxmlformats.org/presentationml/2006/main">
  <p:tag name="ELAPSEDTIME" val="45.172"/>
  <p:tag name="AUDIO_ID" val="263"/>
  <p:tag name="TIMELINE" val="36.2/39.4"/>
</p:tagLst>
</file>

<file path=ppt/tags/tag9.xml><?xml version="1.0" encoding="utf-8"?>
<p:tagLst xmlns:a="http://schemas.openxmlformats.org/drawingml/2006/main" xmlns:r="http://schemas.openxmlformats.org/officeDocument/2006/relationships" xmlns:p="http://schemas.openxmlformats.org/presentationml/2006/main">
  <p:tag name="ELAPSEDTIME" val="32.672"/>
  <p:tag name="AUDIO_ID" val="25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customXml/itemProps2.xml><?xml version="1.0" encoding="utf-8"?>
<ds:datastoreItem xmlns:ds="http://schemas.openxmlformats.org/officeDocument/2006/customXml" ds:itemID="{CE635598-73DD-4E7B-99C4-C3309DB01F4F}">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91F24D6E-C39E-4C3D-AED6-A0053B7CFF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AcademicPresentation2</Template>
  <TotalTime>0</TotalTime>
  <Words>1422</Words>
  <Application>Microsoft Office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Tw Cen MT</vt:lpstr>
      <vt:lpstr>Wingdings</vt:lpstr>
      <vt:lpstr>Wingdings 2</vt:lpstr>
      <vt:lpstr>AcademicPresentation2</vt:lpstr>
      <vt:lpstr>Welcome  </vt:lpstr>
      <vt:lpstr> Biographical Information</vt:lpstr>
      <vt:lpstr>Course Overview</vt:lpstr>
      <vt:lpstr>Advice #1</vt:lpstr>
      <vt:lpstr>Advice #2</vt:lpstr>
      <vt:lpstr>Advice #3</vt:lpstr>
      <vt:lpstr>D2L Tutorial</vt:lpstr>
      <vt:lpstr>Advice #4</vt:lpstr>
      <vt:lpstr>Let’s get started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2010-07-10T20:48:39Z</dcterms:created>
  <dcterms:modified xsi:type="dcterms:W3CDTF">2021-02-06T19:44:26Z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TC103524809990</vt:lpwstr>
  </property>
  <property fmtid="{D5CDD505-2E9C-101B-9397-08002B2CF9AE}" pid="3" name="ArticulatePath">
    <vt:lpwstr>Welcome</vt:lpwstr>
  </property>
  <property fmtid="{D5CDD505-2E9C-101B-9397-08002B2CF9AE}" pid="4" name="ArticulateGUID">
    <vt:lpwstr>4520BDBF-0B8C-4B97-AA5D-51B11C38B282</vt:lpwstr>
  </property>
</Properties>
</file>